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31_3B8A72AB.xml" ContentType="application/vnd.ms-powerpoint.comments+xml"/>
  <Override PartName="/ppt/notesSlides/notesSlide27.xml" ContentType="application/vnd.openxmlformats-officedocument.presentationml.notesSlide+xml"/>
  <Override PartName="/ppt/comments/modernComment_1FB_BFFBEB1A.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42_7777BE7C.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F6_8BD90DD7.xml" ContentType="application/vnd.ms-powerpoint.comments+xml"/>
  <Override PartName="/ppt/notesSlides/notesSlide69.xml" ContentType="application/vnd.openxmlformats-officedocument.presentationml.notesSlide+xml"/>
  <Override PartName="/ppt/comments/modernComment_1F7_7030991D.xml" ContentType="application/vnd.ms-powerpoint.comments+xml"/>
  <Override PartName="/ppt/notesSlides/notesSlide70.xml" ContentType="application/vnd.openxmlformats-officedocument.presentationml.notesSlide+xml"/>
  <Override PartName="/ppt/comments/modernComment_1F8_678A2129.xml" ContentType="application/vnd.ms-powerpoint.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490" r:id="rId23"/>
    <p:sldId id="492" r:id="rId24"/>
    <p:sldId id="493" r:id="rId25"/>
    <p:sldId id="419" r:id="rId26"/>
    <p:sldId id="494" r:id="rId27"/>
    <p:sldId id="305" r:id="rId28"/>
    <p:sldId id="507" r:id="rId29"/>
    <p:sldId id="327" r:id="rId30"/>
    <p:sldId id="520" r:id="rId31"/>
    <p:sldId id="515" r:id="rId32"/>
    <p:sldId id="516" r:id="rId33"/>
    <p:sldId id="517" r:id="rId34"/>
    <p:sldId id="518" r:id="rId35"/>
    <p:sldId id="519" r:id="rId36"/>
    <p:sldId id="521" r:id="rId37"/>
    <p:sldId id="522" r:id="rId38"/>
    <p:sldId id="437" r:id="rId39"/>
    <p:sldId id="361" r:id="rId40"/>
    <p:sldId id="406" r:id="rId41"/>
    <p:sldId id="353" r:id="rId42"/>
    <p:sldId id="354" r:id="rId43"/>
    <p:sldId id="359" r:id="rId44"/>
    <p:sldId id="525" r:id="rId45"/>
    <p:sldId id="523" r:id="rId46"/>
    <p:sldId id="526" r:id="rId47"/>
    <p:sldId id="527" r:id="rId48"/>
    <p:sldId id="360" r:id="rId49"/>
    <p:sldId id="449" r:id="rId50"/>
    <p:sldId id="528" r:id="rId51"/>
    <p:sldId id="364" r:id="rId52"/>
    <p:sldId id="322" r:id="rId53"/>
    <p:sldId id="501" r:id="rId54"/>
    <p:sldId id="529" r:id="rId55"/>
    <p:sldId id="530" r:id="rId56"/>
    <p:sldId id="524" r:id="rId57"/>
    <p:sldId id="328" r:id="rId58"/>
    <p:sldId id="345" r:id="rId59"/>
    <p:sldId id="408" r:id="rId60"/>
    <p:sldId id="355" r:id="rId61"/>
    <p:sldId id="356" r:id="rId62"/>
    <p:sldId id="357" r:id="rId63"/>
    <p:sldId id="438" r:id="rId64"/>
    <p:sldId id="447" r:id="rId65"/>
    <p:sldId id="358" r:id="rId66"/>
    <p:sldId id="448" r:id="rId67"/>
    <p:sldId id="453" r:id="rId68"/>
    <p:sldId id="454" r:id="rId69"/>
    <p:sldId id="502" r:id="rId70"/>
    <p:sldId id="503" r:id="rId71"/>
    <p:sldId id="504" r:id="rId72"/>
    <p:sldId id="505" r:id="rId73"/>
    <p:sldId id="506" r:id="rId74"/>
    <p:sldId id="333" r:id="rId75"/>
    <p:sldId id="415" r:id="rId76"/>
    <p:sldId id="367" r:id="rId77"/>
    <p:sldId id="368" r:id="rId78"/>
    <p:sldId id="370" r:id="rId79"/>
    <p:sldId id="440" r:id="rId80"/>
    <p:sldId id="392" r:id="rId81"/>
    <p:sldId id="369" r:id="rId82"/>
    <p:sldId id="394" r:id="rId83"/>
    <p:sldId id="371" r:id="rId84"/>
    <p:sldId id="372" r:id="rId85"/>
    <p:sldId id="393" r:id="rId86"/>
    <p:sldId id="395" r:id="rId87"/>
    <p:sldId id="443" r:id="rId88"/>
    <p:sldId id="380" r:id="rId89"/>
    <p:sldId id="347" r:id="rId90"/>
    <p:sldId id="349" r:id="rId91"/>
    <p:sldId id="497" r:id="rId92"/>
    <p:sldId id="498" r:id="rId93"/>
    <p:sldId id="464" r:id="rId94"/>
    <p:sldId id="463" r:id="rId95"/>
    <p:sldId id="499" r:id="rId96"/>
    <p:sldId id="500" r:id="rId97"/>
    <p:sldId id="466" r:id="rId98"/>
    <p:sldId id="397" r:id="rId99"/>
    <p:sldId id="460" r:id="rId100"/>
    <p:sldId id="398" r:id="rId101"/>
    <p:sldId id="399" r:id="rId102"/>
    <p:sldId id="400" r:id="rId103"/>
    <p:sldId id="401" r:id="rId104"/>
    <p:sldId id="412" r:id="rId105"/>
    <p:sldId id="375" r:id="rId106"/>
    <p:sldId id="508" r:id="rId107"/>
    <p:sldId id="374" r:id="rId108"/>
    <p:sldId id="462" r:id="rId109"/>
    <p:sldId id="381" r:id="rId110"/>
    <p:sldId id="382" r:id="rId111"/>
    <p:sldId id="383" r:id="rId112"/>
    <p:sldId id="389" r:id="rId113"/>
    <p:sldId id="404" r:id="rId114"/>
    <p:sldId id="411" r:id="rId115"/>
    <p:sldId id="402" r:id="rId116"/>
    <p:sldId id="407" r:id="rId117"/>
    <p:sldId id="409" r:id="rId118"/>
    <p:sldId id="418" r:id="rId119"/>
    <p:sldId id="495" r:id="rId120"/>
    <p:sldId id="420" r:id="rId121"/>
    <p:sldId id="421" r:id="rId122"/>
    <p:sldId id="423" r:id="rId123"/>
    <p:sldId id="424" r:id="rId124"/>
    <p:sldId id="425" r:id="rId125"/>
    <p:sldId id="461" r:id="rId126"/>
    <p:sldId id="474" r:id="rId127"/>
    <p:sldId id="489" r:id="rId128"/>
    <p:sldId id="376" r:id="rId129"/>
    <p:sldId id="439" r:id="rId130"/>
    <p:sldId id="455" r:id="rId131"/>
    <p:sldId id="442" r:id="rId132"/>
    <p:sldId id="470" r:id="rId133"/>
    <p:sldId id="484" r:id="rId134"/>
    <p:sldId id="471" r:id="rId135"/>
    <p:sldId id="485" r:id="rId136"/>
    <p:sldId id="450" r:id="rId137"/>
    <p:sldId id="456" r:id="rId138"/>
    <p:sldId id="472" r:id="rId139"/>
    <p:sldId id="486" r:id="rId140"/>
    <p:sldId id="403" r:id="rId141"/>
    <p:sldId id="468" r:id="rId142"/>
    <p:sldId id="467" r:id="rId143"/>
    <p:sldId id="473" r:id="rId144"/>
    <p:sldId id="487" r:id="rId145"/>
    <p:sldId id="451" r:id="rId146"/>
    <p:sldId id="458" r:id="rId147"/>
    <p:sldId id="457" r:id="rId148"/>
    <p:sldId id="478" r:id="rId149"/>
    <p:sldId id="488" r:id="rId150"/>
    <p:sldId id="452" r:id="rId151"/>
    <p:sldId id="459" r:id="rId152"/>
    <p:sldId id="417" r:id="rId153"/>
    <p:sldId id="479" r:id="rId154"/>
    <p:sldId id="444" r:id="rId155"/>
    <p:sldId id="280" r:id="rId1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1"/>
    <p:restoredTop sz="90905"/>
  </p:normalViewPr>
  <p:slideViewPr>
    <p:cSldViewPr snapToGrid="0" snapToObjects="1">
      <p:cViewPr varScale="1">
        <p:scale>
          <a:sx n="91" d="100"/>
          <a:sy n="91" d="100"/>
        </p:scale>
        <p:origin x="98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42_7777BE7C.xml><?xml version="1.0" encoding="utf-8"?>
<p188:cmLst xmlns:a="http://schemas.openxmlformats.org/drawingml/2006/main" xmlns:r="http://schemas.openxmlformats.org/officeDocument/2006/relationships" xmlns:p188="http://schemas.microsoft.com/office/powerpoint/2018/8/main">
  <p188:cm id="{E14EC1F5-5561-DD43-A2AF-E569907AC871}" authorId="{685E8990-A441-5C1D-EADA-2C99563190AB}" created="2022-02-10T15:04:27.294">
    <pc:sldMkLst xmlns:pc="http://schemas.microsoft.com/office/powerpoint/2013/main/command">
      <pc:docMk/>
      <pc:sldMk cId="2004336252" sldId="322"/>
    </pc:sldMkLst>
    <p188:txBody>
      <a:bodyPr/>
      <a:lstStyle/>
      <a:p>
        <a:r>
          <a:rPr lang="en-US"/>
          <a:t>deprecating, turn into slide of examples
- plan policies could be x
- state policies could be y
- run </a:t>
        </a:r>
      </a:p>
    </p188:txBody>
  </p188:cm>
</p188:cmLst>
</file>

<file path=ppt/comments/modernComment_1F6_8BD90DD7.xml><?xml version="1.0" encoding="utf-8"?>
<p188:cmLst xmlns:a="http://schemas.openxmlformats.org/drawingml/2006/main" xmlns:r="http://schemas.openxmlformats.org/officeDocument/2006/relationships" xmlns:p188="http://schemas.microsoft.com/office/powerpoint/2018/8/main">
  <p188:cm id="{F01590DE-286D-E74A-863A-22BE4410F631}" authorId="{685E8990-A441-5C1D-EADA-2C99563190AB}" created="2022-02-10T15:07:37.594">
    <pc:sldMkLst xmlns:pc="http://schemas.microsoft.com/office/powerpoint/2013/main/command">
      <pc:docMk/>
      <pc:sldMk cId="2346257879" sldId="502"/>
    </pc:sldMkLst>
    <p188:txBody>
      <a:bodyPr/>
      <a:lstStyle/>
      <a:p>
        <a:r>
          <a:rPr lang="en-US"/>
          <a:t>need to think about if this chapter is needed, what would be learned</a:t>
        </a:r>
      </a:p>
    </p188:txBody>
  </p188:cm>
</p188:cmLst>
</file>

<file path=ppt/comments/modernComment_1F7_7030991D.xml><?xml version="1.0" encoding="utf-8"?>
<p188:cmLst xmlns:a="http://schemas.openxmlformats.org/drawingml/2006/main" xmlns:r="http://schemas.openxmlformats.org/officeDocument/2006/relationships" xmlns:p188="http://schemas.microsoft.com/office/powerpoint/2018/8/main">
  <p188:cm id="{47B3A220-AE44-444E-AA91-532313318467}" authorId="{685E8990-A441-5C1D-EADA-2C99563190AB}" created="2022-02-09T20:25:46.668">
    <pc:sldMkLst xmlns:pc="http://schemas.microsoft.com/office/powerpoint/2013/main/command">
      <pc:docMk/>
      <pc:sldMk cId="1882233117" sldId="503"/>
    </pc:sldMkLst>
    <p188:txBody>
      <a:bodyPr/>
      <a:lstStyle/>
      <a:p>
        <a:r>
          <a:rPr lang="en-US"/>
          <a:t>To be deleted</a:t>
        </a:r>
      </a:p>
    </p188:txBody>
  </p188:cm>
</p188:cmLst>
</file>

<file path=ppt/comments/modernComment_1F8_678A2129.xml><?xml version="1.0" encoding="utf-8"?>
<p188:cmLst xmlns:a="http://schemas.openxmlformats.org/drawingml/2006/main" xmlns:r="http://schemas.openxmlformats.org/officeDocument/2006/relationships" xmlns:p188="http://schemas.microsoft.com/office/powerpoint/2018/8/main">
  <p188:cm id="{0559D7A0-7BFC-B64A-A432-303904667454}" authorId="{685E8990-A441-5C1D-EADA-2C99563190AB}" created="2022-02-09T20:26:00.144">
    <pc:sldMkLst xmlns:pc="http://schemas.microsoft.com/office/powerpoint/2013/main/command">
      <pc:docMk/>
      <pc:sldMk cId="1737105705" sldId="504"/>
    </pc:sldMkLst>
    <p188:txBody>
      <a:bodyPr/>
      <a:lstStyle/>
      <a:p>
        <a:r>
          <a:rPr lang="en-US"/>
          <a:t>To be deleted</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45.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219758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82934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3764324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15207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858372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13394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447800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make a list of acceptable objects, items or criteria</a:t>
            </a:r>
          </a:p>
          <a:p>
            <a:pPr marL="342900" indent="-342900">
              <a:buFont typeface="Arial" panose="020B0604020202020204" pitchFamily="34" charset="0"/>
              <a:buChar char="•"/>
            </a:pPr>
            <a:r>
              <a:rPr lang="en-US" sz="2400" dirty="0"/>
              <a:t>In this example we’re making a list of resources that are allowed to be used</a:t>
            </a:r>
          </a:p>
          <a:p>
            <a:pPr marL="342900" indent="-342900">
              <a:buFont typeface="Arial" panose="020B0604020202020204" pitchFamily="34" charset="0"/>
              <a:buChar char="•"/>
            </a:pPr>
            <a:r>
              <a:rPr lang="en-US" sz="2400" dirty="0"/>
              <a:t>We can create an AWS instance or Azure VM or GCP Instance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0114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“query” our Terraform to find all the resources and put them in a list “</a:t>
            </a:r>
            <a:r>
              <a:rPr lang="en-US" sz="2400" dirty="0" err="1"/>
              <a:t>allResources</a:t>
            </a:r>
            <a:r>
              <a:rPr lang="en-US" sz="2400" dirty="0"/>
              <a:t>”</a:t>
            </a:r>
          </a:p>
        </p:txBody>
      </p:sp>
    </p:spTree>
    <p:extLst>
      <p:ext uri="{BB962C8B-B14F-4D97-AF65-F5344CB8AC3E}">
        <p14:creationId xmlns:p14="http://schemas.microsoft.com/office/powerpoint/2010/main" val="1252754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dirty="0">
                <a:effectLst/>
                <a:latin typeface="+mn-lt"/>
                <a:ea typeface="+mn-ea"/>
                <a:cs typeface="+mn-cs"/>
                <a:sym typeface="Calibri"/>
              </a:rPr>
              <a:t># Filter to resources with violations# Warnings will be printed for all violations since the last parameter is true</a:t>
            </a:r>
            <a:endParaRPr lang="en-US" sz="2400" dirty="0"/>
          </a:p>
        </p:txBody>
      </p:sp>
    </p:spTree>
    <p:extLst>
      <p:ext uri="{BB962C8B-B14F-4D97-AF65-F5344CB8AC3E}">
        <p14:creationId xmlns:p14="http://schemas.microsoft.com/office/powerpoint/2010/main" val="3350928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043639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Here is a function to find all resources of a specific type</a:t>
            </a:r>
          </a:p>
        </p:txBody>
      </p:sp>
    </p:spTree>
    <p:extLst>
      <p:ext uri="{BB962C8B-B14F-4D97-AF65-F5344CB8AC3E}">
        <p14:creationId xmlns:p14="http://schemas.microsoft.com/office/powerpoint/2010/main" val="1913482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Left blank for deliberate  shock value, here is the import for the function</a:t>
            </a:r>
          </a:p>
        </p:txBody>
      </p:sp>
    </p:spTree>
    <p:extLst>
      <p:ext uri="{BB962C8B-B14F-4D97-AF65-F5344CB8AC3E}">
        <p14:creationId xmlns:p14="http://schemas.microsoft.com/office/powerpoint/2010/main" val="99925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113101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413183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211107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1954537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2162830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2996802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48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258721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520018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2287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422998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1120071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Deliberately repetitive, now in the context of Terraform – same as previous slides but specific to terraform</a:t>
            </a:r>
          </a:p>
        </p:txBody>
      </p:sp>
    </p:spTree>
    <p:extLst>
      <p:ext uri="{BB962C8B-B14F-4D97-AF65-F5344CB8AC3E}">
        <p14:creationId xmlns:p14="http://schemas.microsoft.com/office/powerpoint/2010/main" val="3431711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08076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1728638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35901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0403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4220470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022547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2164504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17.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40.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5.xml"/><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9.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53.xml"/><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docs.hashicorp.com/sentinel/concepts/imports"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docs.hashicorp.com/sentinel/concepts/imports"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52.xml.rels><?xml version="1.0" encoding="UTF-8" standalone="yes"?>
<Relationships xmlns="http://schemas.openxmlformats.org/package/2006/relationships"><Relationship Id="rId3" Type="http://schemas.microsoft.com/office/2018/10/relationships/comments" Target="../comments/modernComment_142_7777BE7C.xml"/><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1F6_8BD90DD7.xml"/><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1F7_7030991D.xml"/><Relationship Id="rId2" Type="http://schemas.openxmlformats.org/officeDocument/2006/relationships/notesSlide" Target="../notesSlides/notesSlide69.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first-generation" TargetMode="External"/></Relationships>
</file>

<file path=ppt/slides/_rels/slide71.xml.rels><?xml version="1.0" encoding="UTF-8" standalone="yes"?>
<Relationships xmlns="http://schemas.openxmlformats.org/package/2006/relationships"><Relationship Id="rId3" Type="http://schemas.microsoft.com/office/2018/10/relationships/comments" Target="../comments/modernComment_1F8_678A2129.xml"/><Relationship Id="rId2" Type="http://schemas.openxmlformats.org/officeDocument/2006/relationships/notesSlide" Target="../notesSlides/notesSlide70.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71.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72.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81.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21813974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err="1"/>
              <a:t>Instruqt</a:t>
            </a:r>
            <a:endParaRPr lang="en-US" b="1" dirty="0"/>
          </a:p>
          <a:p>
            <a:endParaRPr lang="en-US" b="1" dirty="0"/>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pPr lvl="1"/>
            <a:endParaRPr lang="en-US" sz="4400" b="1" dirty="0"/>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41106431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a:t>
            </a:r>
            <a:r>
              <a:rPr lang="en-US" dirty="0">
                <a:hlinkClick r:id="rId3"/>
              </a:rPr>
              <a:t>Instruqt's own tutorial </a:t>
            </a:r>
            <a:r>
              <a:rPr lang="en-US" dirty="0"/>
              <a:t>track for more details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31212912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25917967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endParaRPr lang="en-US" sz="4400" dirty="0"/>
          </a:p>
          <a:p>
            <a:r>
              <a:rPr lang="en-US" sz="4400" dirty="0"/>
              <a:t>Please continue in your running instance of the Sentinel CLI Basics track by clicking the green Check button. </a:t>
            </a:r>
          </a:p>
          <a:p>
            <a:endParaRPr lang="en-US" sz="4400"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2293928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Sentinel Language 				Key Concepts</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Imports</a:t>
            </a:r>
          </a:p>
          <a:p>
            <a:pPr lvl="1"/>
            <a:r>
              <a:rPr lang="en-US" dirty="0"/>
              <a:t>Modules and Functions</a:t>
            </a:r>
          </a:p>
          <a:p>
            <a:r>
              <a:rPr lang="en-US" dirty="0"/>
              <a:t>Declare criteria to evaluate against</a:t>
            </a:r>
          </a:p>
          <a:p>
            <a:pPr lvl="1"/>
            <a:r>
              <a:rPr lang="en-US" dirty="0"/>
              <a:t>Approved images, “Right” ports to use, “allowed” regions</a:t>
            </a:r>
          </a:p>
          <a:p>
            <a:r>
              <a:rPr lang="en-US" dirty="0"/>
              <a:t>Find all the resources in Terraform to evaluate against</a:t>
            </a:r>
          </a:p>
          <a:p>
            <a:pPr lvl="1"/>
            <a:r>
              <a:rPr lang="en-US" dirty="0"/>
              <a:t>Find all images, find all port configurations, find all regions</a:t>
            </a:r>
          </a:p>
          <a:p>
            <a:r>
              <a:rPr lang="en-US" dirty="0"/>
              <a:t>Evaluate</a:t>
            </a:r>
          </a:p>
          <a:p>
            <a:r>
              <a:rPr lang="en-US" dirty="0"/>
              <a:t>Test</a:t>
            </a:r>
          </a:p>
          <a:p>
            <a:r>
              <a:rPr lang="en-US" dirty="0"/>
              <a:t>Print Errors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(0)</a:t>
            </a:r>
          </a:p>
        </p:txBody>
      </p:sp>
    </p:spTree>
    <p:extLst>
      <p:ext uri="{BB962C8B-B14F-4D97-AF65-F5344CB8AC3E}">
        <p14:creationId xmlns:p14="http://schemas.microsoft.com/office/powerpoint/2010/main" val="137017053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2707591"/>
            <a:ext cx="12274657" cy="138396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(1)</a:t>
            </a:r>
          </a:p>
        </p:txBody>
      </p:sp>
    </p:spTree>
    <p:extLst>
      <p:ext uri="{BB962C8B-B14F-4D97-AF65-F5344CB8AC3E}">
        <p14:creationId xmlns:p14="http://schemas.microsoft.com/office/powerpoint/2010/main" val="14750095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683ED-66B6-144F-9860-1F0D8B44E612}"/>
              </a:ext>
            </a:extLst>
          </p:cNvPr>
          <p:cNvSpPr/>
          <p:nvPr/>
        </p:nvSpPr>
        <p:spPr>
          <a:xfrm>
            <a:off x="1185333" y="4609543"/>
            <a:ext cx="17687883" cy="1784534"/>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(2)</a:t>
            </a:r>
          </a:p>
        </p:txBody>
      </p:sp>
    </p:spTree>
    <p:extLst>
      <p:ext uri="{BB962C8B-B14F-4D97-AF65-F5344CB8AC3E}">
        <p14:creationId xmlns:p14="http://schemas.microsoft.com/office/powerpoint/2010/main" val="40622667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A463-B5C3-0C4F-B07F-9409C23B73D0}"/>
              </a:ext>
            </a:extLst>
          </p:cNvPr>
          <p:cNvSpPr/>
          <p:nvPr/>
        </p:nvSpPr>
        <p:spPr>
          <a:xfrm>
            <a:off x="1002453" y="6694375"/>
            <a:ext cx="13426779" cy="157180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(3)</a:t>
            </a:r>
          </a:p>
        </p:txBody>
      </p:sp>
    </p:spTree>
    <p:extLst>
      <p:ext uri="{BB962C8B-B14F-4D97-AF65-F5344CB8AC3E}">
        <p14:creationId xmlns:p14="http://schemas.microsoft.com/office/powerpoint/2010/main" val="28116917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896113" y="8229601"/>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(4)</a:t>
            </a:r>
          </a:p>
        </p:txBody>
      </p:sp>
    </p:spTree>
    <p:extLst>
      <p:ext uri="{BB962C8B-B14F-4D97-AF65-F5344CB8AC3E}">
        <p14:creationId xmlns:p14="http://schemas.microsoft.com/office/powerpoint/2010/main" val="149045072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658369" y="10442449"/>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(5)</a:t>
            </a:r>
          </a:p>
        </p:txBody>
      </p:sp>
    </p:spTree>
    <p:extLst>
      <p:ext uri="{BB962C8B-B14F-4D97-AF65-F5344CB8AC3E}">
        <p14:creationId xmlns:p14="http://schemas.microsoft.com/office/powerpoint/2010/main" val="216643074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70000" lnSpcReduction="20000"/>
          </a:bodyPr>
          <a:lstStyle/>
          <a:p>
            <a:r>
              <a:rPr lang="en-US" sz="6300" b="1" dirty="0"/>
              <a:t>Functions:</a:t>
            </a:r>
            <a:r>
              <a:rPr lang="en-US" sz="6300" dirty="0"/>
              <a:t> </a:t>
            </a:r>
          </a:p>
          <a:p>
            <a:pPr lvl="1"/>
            <a:r>
              <a:rPr lang="en-US" dirty="0"/>
              <a:t>Execute various statements and return a value.</a:t>
            </a:r>
          </a:p>
          <a:p>
            <a:pPr lvl="2"/>
            <a:r>
              <a:rPr lang="en-US" dirty="0"/>
              <a:t>### </a:t>
            </a:r>
            <a:r>
              <a:rPr lang="en-US" dirty="0" err="1"/>
              <a:t>find_resources</a:t>
            </a:r>
            <a:r>
              <a:rPr lang="en-US" dirty="0"/>
              <a:t> ###</a:t>
            </a:r>
          </a:p>
          <a:p>
            <a:pPr marL="515938" lvl="2" indent="0">
              <a:buNone/>
            </a:pPr>
            <a:r>
              <a:rPr lang="en-US" dirty="0"/>
              <a:t>	# Find all resources of a specific type using the </a:t>
            </a:r>
            <a:r>
              <a:rPr lang="en-US" dirty="0" err="1"/>
              <a:t>tfplan</a:t>
            </a:r>
            <a:r>
              <a:rPr lang="en-US" dirty="0"/>
              <a:t>/v2 import.</a:t>
            </a:r>
          </a:p>
          <a:p>
            <a:pPr marL="515938" lvl="2" indent="0">
              <a:buNone/>
            </a:pPr>
            <a:r>
              <a:rPr lang="en-US" dirty="0"/>
              <a:t>	# Include resources that are not being permanently deleted.</a:t>
            </a:r>
          </a:p>
          <a:p>
            <a:pPr marL="515938" lvl="2" indent="0">
              <a:buNone/>
            </a:pPr>
            <a:r>
              <a:rPr lang="en-US" dirty="0"/>
              <a:t>	# Technically, this returns a map of resource changes.</a:t>
            </a:r>
          </a:p>
          <a:p>
            <a:pPr marL="515938" lvl="2" indent="0">
              <a:buNone/>
            </a:pPr>
            <a:r>
              <a:rPr lang="en-US" dirty="0"/>
              <a:t>	</a:t>
            </a:r>
            <a:r>
              <a:rPr lang="en-US" dirty="0" err="1"/>
              <a:t>find_resources</a:t>
            </a:r>
            <a:r>
              <a:rPr lang="en-US" dirty="0"/>
              <a:t> = </a:t>
            </a:r>
            <a:r>
              <a:rPr lang="en-US" dirty="0" err="1"/>
              <a:t>func</a:t>
            </a:r>
            <a:r>
              <a:rPr lang="en-US" dirty="0"/>
              <a:t>(type) {</a:t>
            </a:r>
          </a:p>
          <a:p>
            <a:pPr marL="515938" lvl="2" indent="0">
              <a:buNone/>
            </a:pPr>
            <a:r>
              <a:rPr lang="en-US" dirty="0"/>
              <a:t>  	resources = filter </a:t>
            </a:r>
            <a:r>
              <a:rPr lang="en-US" dirty="0" err="1"/>
              <a:t>tfplan.resource_changes</a:t>
            </a:r>
            <a:r>
              <a:rPr lang="en-US" dirty="0"/>
              <a:t> as address, </a:t>
            </a:r>
            <a:r>
              <a:rPr lang="en-US" dirty="0" err="1"/>
              <a:t>rc</a:t>
            </a:r>
            <a:r>
              <a:rPr lang="en-US" dirty="0"/>
              <a:t> {</a:t>
            </a:r>
          </a:p>
          <a:p>
            <a:pPr marL="515938" lvl="2" indent="0">
              <a:buNone/>
            </a:pPr>
            <a:r>
              <a:rPr lang="en-US" dirty="0"/>
              <a:t>  		</a:t>
            </a:r>
            <a:r>
              <a:rPr lang="en-US" dirty="0" err="1"/>
              <a:t>rc.type</a:t>
            </a:r>
            <a:r>
              <a:rPr lang="en-US" dirty="0"/>
              <a:t> is type and</a:t>
            </a:r>
          </a:p>
          <a:p>
            <a:pPr marL="515938" lvl="2" indent="0">
              <a:buNone/>
            </a:pPr>
            <a:r>
              <a:rPr lang="en-US" dirty="0"/>
              <a:t>  		</a:t>
            </a:r>
            <a:r>
              <a:rPr lang="en-US" dirty="0" err="1"/>
              <a:t>rc.mode</a:t>
            </a:r>
            <a:r>
              <a:rPr lang="en-US" dirty="0"/>
              <a:t> is "managed" and</a:t>
            </a:r>
          </a:p>
          <a:p>
            <a:pPr marL="515938" lvl="2" indent="0">
              <a:buNone/>
            </a:pPr>
            <a:r>
              <a:rPr lang="en-US" dirty="0"/>
              <a:t>  		(</a:t>
            </a:r>
            <a:r>
              <a:rPr lang="en-US" dirty="0" err="1"/>
              <a:t>rc.change.actions</a:t>
            </a:r>
            <a:r>
              <a:rPr lang="en-US" dirty="0"/>
              <a:t> contains "create" or </a:t>
            </a:r>
            <a:r>
              <a:rPr lang="en-US" dirty="0" err="1"/>
              <a:t>rc.change.actions</a:t>
            </a:r>
            <a:r>
              <a:rPr lang="en-US" dirty="0"/>
              <a:t> contains "update" or</a:t>
            </a:r>
          </a:p>
          <a:p>
            <a:pPr marL="515938" lvl="2" indent="0">
              <a:buNone/>
            </a:pPr>
            <a:r>
              <a:rPr lang="en-US" dirty="0"/>
              <a:t>    	 </a:t>
            </a:r>
            <a:r>
              <a:rPr lang="en-US" dirty="0" err="1"/>
              <a:t>rc.change.actions</a:t>
            </a:r>
            <a:r>
              <a:rPr lang="en-US" dirty="0"/>
              <a:t> contains "read" or (</a:t>
            </a:r>
            <a:r>
              <a:rPr lang="en-US" dirty="0" err="1"/>
              <a:t>rc.change.actions</a:t>
            </a:r>
            <a:r>
              <a:rPr lang="en-US" dirty="0"/>
              <a:t> contains "no-op" and</a:t>
            </a:r>
          </a:p>
          <a:p>
            <a:pPr marL="515938" lvl="2" indent="0">
              <a:buNone/>
            </a:pPr>
            <a:r>
              <a:rPr lang="en-US" dirty="0"/>
              <a:t>     	</a:t>
            </a:r>
            <a:r>
              <a:rPr lang="en-US" dirty="0" err="1"/>
              <a:t>rc.change.after</a:t>
            </a:r>
            <a:r>
              <a:rPr lang="en-US" dirty="0"/>
              <a:t> is not null))</a:t>
            </a:r>
          </a:p>
          <a:p>
            <a:pPr marL="515938" lvl="2" indent="0">
              <a:buNone/>
            </a:pPr>
            <a:r>
              <a:rPr lang="en-US" dirty="0"/>
              <a:t>  	}</a:t>
            </a:r>
          </a:p>
          <a:p>
            <a:pPr marL="515938" lvl="2" indent="0">
              <a:buNone/>
            </a:pPr>
            <a:endParaRPr lang="en-US" dirty="0"/>
          </a:p>
          <a:p>
            <a:pPr marL="515938" lvl="2" indent="0">
              <a:buNone/>
            </a:pPr>
            <a:r>
              <a:rPr lang="en-US" dirty="0"/>
              <a:t>  	return resources</a:t>
            </a:r>
          </a:p>
          <a:p>
            <a:pPr marL="515938" lvl="2" indent="0">
              <a:buNone/>
            </a:pPr>
            <a:r>
              <a:rPr lang="en-US" dirty="0"/>
              <a:t>	}</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21180169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sz="4400" b="1" dirty="0"/>
              <a:t>OR</a:t>
            </a:r>
          </a:p>
          <a:p>
            <a:pPr lvl="1"/>
            <a:r>
              <a:rPr lang="en-US" sz="4400" b="1" dirty="0"/>
              <a:t>Functions</a:t>
            </a:r>
          </a:p>
          <a:p>
            <a:pPr lvl="2"/>
            <a:r>
              <a:rPr lang="en-CA" dirty="0"/>
              <a:t>import "</a:t>
            </a:r>
            <a:r>
              <a:rPr lang="en-CA" dirty="0" err="1"/>
              <a:t>tfconfig</a:t>
            </a:r>
            <a:r>
              <a:rPr lang="en-CA" dirty="0"/>
              <a:t>-functions" as config </a:t>
            </a:r>
          </a:p>
          <a:p>
            <a:pPr lvl="1"/>
            <a:endParaRPr lang="en-US" sz="4400" b="1" dirty="0"/>
          </a:p>
          <a:p>
            <a:endParaRPr lang="en-US" sz="4400"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1534733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2972364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76040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82096005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339875403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37228577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345138239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A basic rule of thumb is that Sentinel policies contain;</a:t>
            </a:r>
          </a:p>
          <a:p>
            <a:pPr lvl="1"/>
            <a:r>
              <a:rPr lang="en-US" dirty="0"/>
              <a:t>Imports/Modules/Functions</a:t>
            </a:r>
          </a:p>
          <a:p>
            <a:pPr lvl="1"/>
            <a:r>
              <a:rPr lang="en-US" dirty="0"/>
              <a:t>Evaluation Criteria (</a:t>
            </a:r>
            <a:r>
              <a:rPr lang="en-US" b="1" dirty="0"/>
              <a:t>Negative or Positive</a:t>
            </a:r>
            <a:r>
              <a:rPr lang="en-US" dirty="0"/>
              <a:t>)</a:t>
            </a:r>
          </a:p>
          <a:p>
            <a:pPr lvl="1"/>
            <a:r>
              <a:rPr lang="en-US" dirty="0"/>
              <a:t>A ’Search’ for any resources to test</a:t>
            </a:r>
          </a:p>
          <a:p>
            <a:pPr lvl="1"/>
            <a:r>
              <a:rPr lang="en-US" b="1" dirty="0"/>
              <a:t>ONE </a:t>
            </a:r>
            <a:r>
              <a:rPr lang="en-US" dirty="0"/>
              <a:t>main rule</a:t>
            </a:r>
          </a:p>
          <a:p>
            <a:pPr lvl="2"/>
            <a:r>
              <a:rPr lang="en-US" b="1" dirty="0"/>
              <a:t>One or many rules</a:t>
            </a:r>
          </a:p>
          <a:p>
            <a:pPr marL="212272" lvl="1" indent="0">
              <a:buNone/>
            </a:pPr>
            <a:endParaRPr lang="en-US" b="1" dirty="0"/>
          </a:p>
          <a:p>
            <a:pPr marL="898072" lvl="1" indent="-685800"/>
            <a:r>
              <a:rPr lang="en-US" dirty="0"/>
              <a:t>Sentinel has built in functions</a:t>
            </a:r>
          </a:p>
          <a:p>
            <a:pPr marL="1201738" lvl="2" indent="-685800"/>
            <a:r>
              <a:rPr lang="en-US" dirty="0"/>
              <a:t>There’s also </a:t>
            </a:r>
            <a:r>
              <a:rPr lang="en-US" dirty="0">
                <a:hlinkClick r:id="rId3"/>
              </a:rPr>
              <a:t>common functions </a:t>
            </a:r>
            <a:r>
              <a:rPr lang="en-US" dirty="0"/>
              <a:t>you can consume!</a:t>
            </a:r>
          </a:p>
          <a:p>
            <a:pPr lvl="2"/>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8911898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Completed</a:t>
            </a:r>
          </a:p>
        </p:txBody>
      </p:sp>
    </p:spTree>
    <p:extLst>
      <p:ext uri="{BB962C8B-B14F-4D97-AF65-F5344CB8AC3E}">
        <p14:creationId xmlns:p14="http://schemas.microsoft.com/office/powerpoint/2010/main" val="13742148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Sentinel Imports and Modules</a:t>
            </a:r>
          </a:p>
        </p:txBody>
      </p:sp>
    </p:spTree>
    <p:extLst>
      <p:ext uri="{BB962C8B-B14F-4D97-AF65-F5344CB8AC3E}">
        <p14:creationId xmlns:p14="http://schemas.microsoft.com/office/powerpoint/2010/main" val="20466269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lnSpcReduction="10000"/>
          </a:bodyPr>
          <a:lstStyle/>
          <a:p>
            <a:r>
              <a:rPr lang="en-CA" dirty="0"/>
              <a:t>A policy can include </a:t>
            </a:r>
            <a:r>
              <a:rPr lang="en-CA" dirty="0">
                <a:hlinkClick r:id="rId3"/>
              </a:rPr>
              <a:t>imports</a:t>
            </a:r>
            <a:r>
              <a:rPr lang="en-CA" dirty="0"/>
              <a:t> which enable a policy to access reusable libraries, external data and functions</a:t>
            </a:r>
            <a:endParaRPr lang="en-US" dirty="0"/>
          </a:p>
          <a:p>
            <a:r>
              <a:rPr lang="en-US" dirty="0"/>
              <a:t>Imports enable Sentinel to access </a:t>
            </a:r>
            <a:r>
              <a:rPr lang="en-US" b="1" dirty="0"/>
              <a:t>External Data</a:t>
            </a:r>
          </a:p>
          <a:p>
            <a:pPr lvl="1"/>
            <a:r>
              <a:rPr lang="en-US" dirty="0"/>
              <a:t>Sentinel ships with a set of standard imports</a:t>
            </a:r>
          </a:p>
          <a:p>
            <a:pPr lvl="2"/>
            <a:r>
              <a:rPr lang="en-US" dirty="0"/>
              <a:t>For example, the </a:t>
            </a:r>
            <a:r>
              <a:rPr lang="en-US" b="1" dirty="0" err="1"/>
              <a:t>import:json</a:t>
            </a:r>
            <a:r>
              <a:rPr lang="en-US" b="1" dirty="0"/>
              <a:t> </a:t>
            </a:r>
            <a:r>
              <a:rPr lang="en-US" dirty="0"/>
              <a:t>capability allows you to parse and access a JSON document</a:t>
            </a:r>
          </a:p>
          <a:p>
            <a:pPr lvl="2"/>
            <a:endParaRPr lang="en-US" dirty="0"/>
          </a:p>
          <a:p>
            <a:r>
              <a:rPr lang="en-US" dirty="0"/>
              <a:t>The true power in Sentinel is using imports/plugins to make policy decisions on </a:t>
            </a:r>
            <a:r>
              <a:rPr lang="en-US" b="1" dirty="0"/>
              <a:t>any source of data!</a:t>
            </a:r>
          </a:p>
          <a:p>
            <a:pPr lvl="1"/>
            <a:r>
              <a:rPr lang="en-US" b="1" dirty="0"/>
              <a:t>Import “http” enables </a:t>
            </a:r>
            <a:r>
              <a:rPr lang="en-CA" dirty="0"/>
              <a:t>the use of HTTP-accessible data from outside the runtime in Sentinel policy rules.</a:t>
            </a:r>
          </a:p>
          <a:p>
            <a:pPr lvl="1"/>
            <a:r>
              <a:rPr lang="en-CA" dirty="0"/>
              <a:t>Simply put I can query any URL to use data in Sentinel!</a:t>
            </a:r>
            <a:endParaRPr lang="en-US" dirty="0"/>
          </a:p>
          <a:p>
            <a:pPr lvl="1"/>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Policy - Imports</a:t>
            </a:r>
          </a:p>
        </p:txBody>
      </p:sp>
    </p:spTree>
    <p:extLst>
      <p:ext uri="{BB962C8B-B14F-4D97-AF65-F5344CB8AC3E}">
        <p14:creationId xmlns:p14="http://schemas.microsoft.com/office/powerpoint/2010/main" val="135840215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45448639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5022890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CA" dirty="0"/>
              <a:t>A policy can include </a:t>
            </a:r>
            <a:r>
              <a:rPr lang="en-CA" dirty="0">
                <a:hlinkClick r:id="rId3"/>
              </a:rPr>
              <a:t>imports</a:t>
            </a:r>
            <a:r>
              <a:rPr lang="en-CA" dirty="0"/>
              <a:t> which enable a policy to access reusable libraries, external data and functions</a:t>
            </a:r>
            <a:endParaRPr lang="en-US" dirty="0"/>
          </a:p>
          <a:p>
            <a:pPr marL="285750" lvl="1" indent="0">
              <a:buNone/>
            </a:pPr>
            <a:endParaRPr lang="en-US" dirty="0"/>
          </a:p>
          <a:p>
            <a:r>
              <a:rPr lang="en-US" dirty="0"/>
              <a:t>Imports are Sentinel’s way of accessing data</a:t>
            </a:r>
          </a:p>
          <a:p>
            <a:pPr lvl="2"/>
            <a:r>
              <a:rPr lang="en-US" dirty="0"/>
              <a:t>Remember that Sentinel is embedded across </a:t>
            </a:r>
            <a:r>
              <a:rPr lang="en-US" dirty="0" err="1"/>
              <a:t>HashiCorp’s</a:t>
            </a:r>
            <a:r>
              <a:rPr lang="en-US" dirty="0"/>
              <a:t> Enterprise tools</a:t>
            </a:r>
          </a:p>
          <a:p>
            <a:pPr lvl="3"/>
            <a:r>
              <a:rPr lang="en-US" dirty="0"/>
              <a:t>Cool hint: if you’re using more than one </a:t>
            </a:r>
            <a:r>
              <a:rPr lang="en-US" dirty="0" err="1"/>
              <a:t>HashiCorp</a:t>
            </a:r>
            <a:r>
              <a:rPr lang="en-US" dirty="0"/>
              <a:t> product you could get Sentinel data from them!</a:t>
            </a:r>
          </a:p>
          <a:p>
            <a:pPr lvl="3"/>
            <a:endParaRPr lang="en-US" dirty="0"/>
          </a:p>
          <a:p>
            <a:r>
              <a:rPr lang="en-CA" dirty="0"/>
              <a:t>Terraform Cloud provides four imports to define policy rules for the plan, configuration, state, and run associated with a policy check</a:t>
            </a:r>
            <a:endParaRPr lang="en-US" dirty="0"/>
          </a:p>
          <a:p>
            <a:pPr lvl="3"/>
            <a:endParaRPr lang="en-US" dirty="0"/>
          </a:p>
          <a:p>
            <a:endParaRPr lang="en-US" dirty="0"/>
          </a:p>
          <a:p>
            <a:pPr lvl="1"/>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41343938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20000"/>
          </a:bodyPr>
          <a:lstStyle/>
          <a:p>
            <a:r>
              <a:rPr lang="en-US" b="1" dirty="0">
                <a:hlinkClick r:id="rId3"/>
              </a:rPr>
              <a:t>tfplan/v2</a:t>
            </a:r>
            <a:r>
              <a:rPr lang="en-US" dirty="0">
                <a:hlinkClick r:id="rId3"/>
              </a:rPr>
              <a:t> </a:t>
            </a:r>
            <a:endParaRPr lang="en-US" dirty="0"/>
          </a:p>
          <a:p>
            <a:pPr lvl="1"/>
            <a:r>
              <a:rPr lang="en-US" dirty="0"/>
              <a:t>gives data generated from Terraform plans</a:t>
            </a:r>
          </a:p>
          <a:p>
            <a:endParaRPr lang="en-US" dirty="0"/>
          </a:p>
          <a:p>
            <a:r>
              <a:rPr lang="en-US" b="1" dirty="0">
                <a:hlinkClick r:id="rId4"/>
              </a:rPr>
              <a:t>tfconfig/v2</a:t>
            </a:r>
            <a:r>
              <a:rPr lang="en-US" dirty="0">
                <a:hlinkClick r:id="rId4"/>
              </a:rPr>
              <a:t> </a:t>
            </a:r>
            <a:endParaRPr lang="en-US" dirty="0"/>
          </a:p>
          <a:p>
            <a:pPr lvl="1"/>
            <a:r>
              <a:rPr lang="en-US" dirty="0"/>
              <a:t>gives data about the Terraform configuration</a:t>
            </a:r>
          </a:p>
          <a:p>
            <a:endParaRPr lang="en-US" dirty="0"/>
          </a:p>
          <a:p>
            <a:r>
              <a:rPr lang="en-US" b="1" dirty="0">
                <a:hlinkClick r:id="rId5"/>
              </a:rPr>
              <a:t>tfstate/v2</a:t>
            </a:r>
            <a:endParaRPr lang="en-US" b="1" dirty="0"/>
          </a:p>
          <a:p>
            <a:pPr lvl="1"/>
            <a:r>
              <a:rPr lang="en-US" dirty="0"/>
              <a:t>gives data about the current state of a workspace</a:t>
            </a:r>
          </a:p>
          <a:p>
            <a:endParaRPr lang="en-US" dirty="0"/>
          </a:p>
          <a:p>
            <a:r>
              <a:rPr lang="en-US" b="1" dirty="0">
                <a:hlinkClick r:id="rId6"/>
              </a:rPr>
              <a:t>Tfrun</a:t>
            </a:r>
            <a:endParaRPr lang="en-US" b="1" dirty="0"/>
          </a:p>
          <a:p>
            <a:pPr lvl="1"/>
            <a:r>
              <a:rPr lang="en-US" dirty="0"/>
              <a:t>gives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87399595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004336252"/>
      </p:ext>
    </p:extLst>
  </p:cSld>
  <p:clrMapOvr>
    <a:masterClrMapping/>
  </p:clrMapOvr>
  <p:transition spd="med"/>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CA" dirty="0"/>
              <a:t>Modules allow you to re-use Sentinel code as an import</a:t>
            </a:r>
          </a:p>
          <a:p>
            <a:pPr lvl="1"/>
            <a:r>
              <a:rPr lang="en-US" dirty="0"/>
              <a:t>import “</a:t>
            </a:r>
            <a:r>
              <a:rPr lang="en-US" dirty="0" err="1"/>
              <a:t>tfplan</a:t>
            </a:r>
            <a:r>
              <a:rPr lang="en-US" dirty="0"/>
              <a:t>-functions”</a:t>
            </a:r>
          </a:p>
          <a:p>
            <a:pPr lvl="1"/>
            <a:endParaRPr lang="en-US" dirty="0"/>
          </a:p>
          <a:p>
            <a:r>
              <a:rPr lang="en-US" dirty="0"/>
              <a:t>Sentinel modules are registered in Sentinel CLI configuration files and in TFC/TFE policy set configuration files</a:t>
            </a:r>
          </a:p>
          <a:p>
            <a:endParaRPr lang="en-US" dirty="0"/>
          </a:p>
          <a:p>
            <a:pPr lvl="0">
              <a:buClr>
                <a:srgbClr val="7C8797"/>
              </a:buClr>
            </a:pPr>
            <a:r>
              <a:rPr lang="en-US" dirty="0"/>
              <a:t>There are some AMAZING getting starting Modules available in </a:t>
            </a:r>
            <a:r>
              <a:rPr lang="en-US" dirty="0">
                <a:hlinkClick r:id="rId3"/>
              </a:rPr>
              <a:t>GitHub</a:t>
            </a:r>
            <a:r>
              <a:rPr lang="en-US" dirty="0"/>
              <a:t>!</a:t>
            </a:r>
          </a:p>
          <a:p>
            <a:pPr lvl="1">
              <a:buClr>
                <a:srgbClr val="7C8797"/>
              </a:buClr>
            </a:pPr>
            <a:r>
              <a:rPr lang="en-CA" b="1" dirty="0"/>
              <a:t>Example</a:t>
            </a:r>
          </a:p>
          <a:p>
            <a:pPr lvl="2">
              <a:buClr>
                <a:srgbClr val="7C8797"/>
              </a:buClr>
            </a:pPr>
            <a:r>
              <a:rPr lang="en-CA" b="1" dirty="0" err="1"/>
              <a:t>find_resources_by_provider</a:t>
            </a:r>
            <a:r>
              <a:rPr lang="en-CA" b="1" dirty="0"/>
              <a:t> </a:t>
            </a:r>
            <a:r>
              <a:rPr lang="en-CA" dirty="0"/>
              <a:t>and </a:t>
            </a:r>
            <a:r>
              <a:rPr lang="en-CA" b="1" dirty="0" err="1"/>
              <a:t>find_datasources_by_provider</a:t>
            </a:r>
            <a:r>
              <a:rPr lang="en-CA" b="1" dirty="0"/>
              <a:t> </a:t>
            </a:r>
            <a:r>
              <a:rPr lang="en-CA" dirty="0"/>
              <a:t>functions that find resources or data sources for a specific provider</a:t>
            </a: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14046938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contains imports that allow it to access external data</a:t>
            </a:r>
          </a:p>
          <a:p>
            <a:r>
              <a:rPr lang="en-US" dirty="0"/>
              <a:t>In Terraform we use these imports to access </a:t>
            </a:r>
            <a:r>
              <a:rPr lang="en-US" b="1" dirty="0"/>
              <a:t>Plan, Config, State and Run Data!</a:t>
            </a:r>
          </a:p>
          <a:p>
            <a:r>
              <a:rPr lang="en-US" dirty="0"/>
              <a:t>Sentinel makes use of </a:t>
            </a:r>
            <a:r>
              <a:rPr lang="en-US" b="1" dirty="0"/>
              <a:t>Modules </a:t>
            </a:r>
            <a:r>
              <a:rPr lang="en-US" dirty="0"/>
              <a:t>to make use of </a:t>
            </a:r>
            <a:r>
              <a:rPr lang="en-US" b="1" dirty="0"/>
              <a:t>Functions</a:t>
            </a:r>
            <a:r>
              <a:rPr lang="en-US" dirty="0"/>
              <a:t> in a repeatable way!</a:t>
            </a:r>
          </a:p>
          <a:p>
            <a:pPr lvl="1"/>
            <a:r>
              <a:rPr lang="en-US" dirty="0"/>
              <a:t>There’s lots of re-usable Modules and Functions available on GitHub to get started!</a:t>
            </a:r>
          </a:p>
          <a:p>
            <a:pPr lvl="2"/>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76846557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Completed</a:t>
            </a:r>
          </a:p>
        </p:txBody>
      </p:sp>
    </p:spTree>
    <p:extLst>
      <p:ext uri="{BB962C8B-B14F-4D97-AF65-F5344CB8AC3E}">
        <p14:creationId xmlns:p14="http://schemas.microsoft.com/office/powerpoint/2010/main" val="310836822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2C - Sentinel Language 	               Advanced Concepts</a:t>
            </a:r>
          </a:p>
        </p:txBody>
      </p:sp>
    </p:spTree>
    <p:extLst>
      <p:ext uri="{BB962C8B-B14F-4D97-AF65-F5344CB8AC3E}">
        <p14:creationId xmlns:p14="http://schemas.microsoft.com/office/powerpoint/2010/main" val="34433743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4"/>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4"/>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188011701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47667</TotalTime>
  <Words>17926</Words>
  <Application>Microsoft Macintosh PowerPoint</Application>
  <PresentationFormat>Custom</PresentationFormat>
  <Paragraphs>1437</Paragraphs>
  <Slides>155</Slides>
  <Notes>154</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155</vt:i4>
      </vt:variant>
    </vt:vector>
  </HeadingPairs>
  <TitlesOfParts>
    <vt:vector size="165"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Workshop Challenge 1: Using the Sentinel CLI</vt:lpstr>
      <vt:lpstr>Challenge 1: Using the Sentinel CLI</vt:lpstr>
      <vt:lpstr>Instruqt Basics</vt:lpstr>
      <vt:lpstr>Workshop Challenge 2: Applying and Testing Policies</vt:lpstr>
      <vt:lpstr>Challenge 2: Applying and Testing Policies</vt:lpstr>
      <vt:lpstr>Terraform Cloud and Terraform Enterprise</vt:lpstr>
      <vt:lpstr>The v2 Versions of the Terraform Sentinel Imports</vt:lpstr>
      <vt:lpstr>Chapter 2A - Sentinel Language     Key Concepts</vt:lpstr>
      <vt:lpstr>Sentinel Policy Introduction – Concepts (0)</vt:lpstr>
      <vt:lpstr>Sentinel Policy Introduction – Concepts (1)</vt:lpstr>
      <vt:lpstr>Sentinel Policy Introduction – Concepts (2)</vt:lpstr>
      <vt:lpstr>Sentinel Policy Introduction – Concepts (3)</vt:lpstr>
      <vt:lpstr>Sentinel Policy Introduction – Concepts (4)</vt:lpstr>
      <vt:lpstr>Sentinel Policy Introduction – Concepts (5)</vt:lpstr>
      <vt:lpstr>Sentinel Policies Deep Dive</vt:lpstr>
      <vt:lpstr>Sentinel Policies Deep Dive</vt:lpstr>
      <vt:lpstr>Sentinel Functions</vt:lpstr>
      <vt:lpstr>Builtin Functions</vt:lpstr>
      <vt:lpstr>Sentinel Pre-declared Identifiers</vt:lpstr>
      <vt:lpstr>Sentinel Numerical and Logical Operators</vt:lpstr>
      <vt:lpstr>Sentinel Comparison Operators</vt:lpstr>
      <vt:lpstr>Sentinel Keywords</vt:lpstr>
      <vt:lpstr>Chapter Summary</vt:lpstr>
      <vt:lpstr>Chapter 2A - Completed</vt:lpstr>
      <vt:lpstr>Chapter 2B - Sentinel Imports and Modules</vt:lpstr>
      <vt:lpstr>Sentinel Policy - Imports</vt:lpstr>
      <vt:lpstr>Standard Sentinel Imports</vt:lpstr>
      <vt:lpstr>Common Operations of the Standard Imports</vt:lpstr>
      <vt:lpstr>Sentinel Imports in Terraform</vt:lpstr>
      <vt:lpstr>Sentinel Imports in Terraform</vt:lpstr>
      <vt:lpstr>Types of Terraform Sentinel Policies</vt:lpstr>
      <vt:lpstr>Sentinel Modules</vt:lpstr>
      <vt:lpstr>Chapter Summary</vt:lpstr>
      <vt:lpstr>Chapter 2B - Completed</vt:lpstr>
      <vt:lpstr>Chapter 2C - Sentinel Language                 Advanced Concepts</vt:lpstr>
      <vt:lpstr>Key Sentinel Language Constructs (1)</vt:lpstr>
      <vt:lpstr>Key Sentinel Language Constructs (2)</vt:lpstr>
      <vt:lpstr>Sentinel's Short-Circuit Logic</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Sentinel Mocks in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549</cp:revision>
  <dcterms:modified xsi:type="dcterms:W3CDTF">2022-02-10T15:20:26Z</dcterms:modified>
</cp:coreProperties>
</file>